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5B3AA-71AC-49B4-85FF-6A03B3F54465}" v="5" dt="2025-01-15T13:38:41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973" autoAdjust="0"/>
  </p:normalViewPr>
  <p:slideViewPr>
    <p:cSldViewPr snapToGrid="0">
      <p:cViewPr varScale="1">
        <p:scale>
          <a:sx n="78" d="100"/>
          <a:sy n="78" d="100"/>
        </p:scale>
        <p:origin x="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 Z" userId="S::zoe.adams@thirskschool.org::d442570c-575d-4cc3-9f10-e8a6e6c50c58" providerId="AD" clId="Web-{5CBA0C16-EE1A-1DBE-D05F-FF9E14203C59}"/>
    <pc:docChg chg="modSld">
      <pc:chgData name="Adams Z" userId="S::zoe.adams@thirskschool.org::d442570c-575d-4cc3-9f10-e8a6e6c50c58" providerId="AD" clId="Web-{5CBA0C16-EE1A-1DBE-D05F-FF9E14203C59}" dt="2025-01-15T12:20:39.066" v="16"/>
      <pc:docMkLst>
        <pc:docMk/>
      </pc:docMkLst>
      <pc:sldChg chg="modNotes">
        <pc:chgData name="Adams Z" userId="S::zoe.adams@thirskschool.org::d442570c-575d-4cc3-9f10-e8a6e6c50c58" providerId="AD" clId="Web-{5CBA0C16-EE1A-1DBE-D05F-FF9E14203C59}" dt="2025-01-15T12:20:39.066" v="16"/>
        <pc:sldMkLst>
          <pc:docMk/>
          <pc:sldMk cId="0" sldId="262"/>
        </pc:sldMkLst>
      </pc:sldChg>
    </pc:docChg>
  </pc:docChgLst>
  <pc:docChgLst>
    <pc:chgData name="Adams Z" userId="d442570c-575d-4cc3-9f10-e8a6e6c50c58" providerId="ADAL" clId="{39A5B3AA-71AC-49B4-85FF-6A03B3F54465}"/>
    <pc:docChg chg="delSld modSld delMainMaster">
      <pc:chgData name="Adams Z" userId="d442570c-575d-4cc3-9f10-e8a6e6c50c58" providerId="ADAL" clId="{39A5B3AA-71AC-49B4-85FF-6A03B3F54465}" dt="2025-01-15T13:54:11.489" v="5" actId="20577"/>
      <pc:docMkLst>
        <pc:docMk/>
      </pc:docMkLst>
      <pc:sldChg chg="del">
        <pc:chgData name="Adams Z" userId="d442570c-575d-4cc3-9f10-e8a6e6c50c58" providerId="ADAL" clId="{39A5B3AA-71AC-49B4-85FF-6A03B3F54465}" dt="2025-01-15T12:24:01.642" v="0" actId="47"/>
        <pc:sldMkLst>
          <pc:docMk/>
          <pc:sldMk cId="3855159881" sldId="260"/>
        </pc:sldMkLst>
      </pc:sldChg>
      <pc:sldChg chg="modNotesTx">
        <pc:chgData name="Adams Z" userId="d442570c-575d-4cc3-9f10-e8a6e6c50c58" providerId="ADAL" clId="{39A5B3AA-71AC-49B4-85FF-6A03B3F54465}" dt="2025-01-15T13:54:11.489" v="5" actId="20577"/>
        <pc:sldMkLst>
          <pc:docMk/>
          <pc:sldMk cId="0" sldId="262"/>
        </pc:sldMkLst>
      </pc:sldChg>
      <pc:sldChg chg="modNotesTx">
        <pc:chgData name="Adams Z" userId="d442570c-575d-4cc3-9f10-e8a6e6c50c58" providerId="ADAL" clId="{39A5B3AA-71AC-49B4-85FF-6A03B3F54465}" dt="2025-01-15T13:54:05.232" v="4" actId="20577"/>
        <pc:sldMkLst>
          <pc:docMk/>
          <pc:sldMk cId="0" sldId="263"/>
        </pc:sldMkLst>
      </pc:sldChg>
      <pc:sldChg chg="modNotesTx">
        <pc:chgData name="Adams Z" userId="d442570c-575d-4cc3-9f10-e8a6e6c50c58" providerId="ADAL" clId="{39A5B3AA-71AC-49B4-85FF-6A03B3F54465}" dt="2025-01-15T13:53:59.671" v="3" actId="20577"/>
        <pc:sldMkLst>
          <pc:docMk/>
          <pc:sldMk cId="0" sldId="264"/>
        </pc:sldMkLst>
      </pc:sldChg>
      <pc:sldChg chg="modNotesTx">
        <pc:chgData name="Adams Z" userId="d442570c-575d-4cc3-9f10-e8a6e6c50c58" providerId="ADAL" clId="{39A5B3AA-71AC-49B4-85FF-6A03B3F54465}" dt="2025-01-15T13:53:53.632" v="2" actId="20577"/>
        <pc:sldMkLst>
          <pc:docMk/>
          <pc:sldMk cId="0" sldId="265"/>
        </pc:sldMkLst>
      </pc:sldChg>
      <pc:sldChg chg="modNotesTx">
        <pc:chgData name="Adams Z" userId="d442570c-575d-4cc3-9f10-e8a6e6c50c58" providerId="ADAL" clId="{39A5B3AA-71AC-49B4-85FF-6A03B3F54465}" dt="2025-01-15T13:53:44.379" v="1" actId="20577"/>
        <pc:sldMkLst>
          <pc:docMk/>
          <pc:sldMk cId="0" sldId="266"/>
        </pc:sldMkLst>
      </pc:sldChg>
      <pc:sldMasterChg chg="del delSldLayout">
        <pc:chgData name="Adams Z" userId="d442570c-575d-4cc3-9f10-e8a6e6c50c58" providerId="ADAL" clId="{39A5B3AA-71AC-49B4-85FF-6A03B3F54465}" dt="2025-01-15T12:24:01.642" v="0" actId="47"/>
        <pc:sldMasterMkLst>
          <pc:docMk/>
          <pc:sldMasterMk cId="3331103702" sldId="2147483648"/>
        </pc:sldMasterMkLst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1668972164" sldId="2147483649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325292033" sldId="2147483650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3981960562" sldId="2147483651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120286158" sldId="2147483652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2073268731" sldId="2147483653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1552831877" sldId="2147483654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3980883315" sldId="2147483655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4078827485" sldId="2147483656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2704940171" sldId="2147483657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2599816581" sldId="2147483658"/>
          </pc:sldLayoutMkLst>
        </pc:sldLayoutChg>
        <pc:sldLayoutChg chg="del">
          <pc:chgData name="Adams Z" userId="d442570c-575d-4cc3-9f10-e8a6e6c50c58" providerId="ADAL" clId="{39A5B3AA-71AC-49B4-85FF-6A03B3F54465}" dt="2025-01-15T12:24:01.642" v="0" actId="47"/>
          <pc:sldLayoutMkLst>
            <pc:docMk/>
            <pc:sldMasterMk cId="3331103702" sldId="2147483648"/>
            <pc:sldLayoutMk cId="110432444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E960-DF97-4748-99BA-78F749AED94D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8B93-E0F0-4FC3-ADC5-2B7BB71B53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5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942E-C93A-4C55-8FF2-9B99088ED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942E-C93A-4C55-8FF2-9B99088ED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9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942E-C93A-4C55-8FF2-9B99088ED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4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942E-C93A-4C55-8FF2-9B99088ED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942E-C93A-4C55-8FF2-9B99088EDB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96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4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8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9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3802" y="1391454"/>
            <a:ext cx="3467715" cy="3125568"/>
            <a:chOff x="0" y="0"/>
            <a:chExt cx="6935430" cy="6251136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6935430" cy="3543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469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14" b="1" i="0" u="none" strike="noStrike" kern="1200" cap="none" spc="0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Martel Heavy"/>
                  <a:ea typeface="Martel Heavy"/>
                  <a:cs typeface="Martel Heavy"/>
                  <a:sym typeface="Martel Heavy"/>
                </a:rPr>
                <a:t>GCSE ENGLISH LANGUAGE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96700"/>
              <a:ext cx="6935430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69" b="1" i="0" u="none" strike="noStrike" kern="1200" cap="none" spc="118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WHY STUDY ENGLISH LANGUAGE?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889480" y="390684"/>
            <a:ext cx="597230" cy="928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17" normalizeH="0" baseline="0" noProof="0" dirty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Assistant Semi-Bold"/>
                <a:ea typeface="Assistant Semi-Bold"/>
                <a:cs typeface="Assistant Semi-Bold"/>
                <a:sym typeface="Assistant Semi-Bold"/>
              </a:rPr>
              <a:t>01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862247" y="1288115"/>
            <a:ext cx="7391244" cy="923330"/>
            <a:chOff x="0" y="-333226"/>
            <a:chExt cx="11355640" cy="1846663"/>
          </a:xfrm>
        </p:grpSpPr>
        <p:sp>
          <p:nvSpPr>
            <p:cNvPr id="9" name="TextBox 9"/>
            <p:cNvSpPr txBox="1"/>
            <p:nvPr/>
          </p:nvSpPr>
          <p:spPr>
            <a:xfrm>
              <a:off x="1215133" y="-333226"/>
              <a:ext cx="10140507" cy="1846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2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Critical Thinking: Learning to </a:t>
              </a:r>
              <a:r>
                <a:rPr kumimoji="0" lang="en-US" sz="2000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analyse</a:t>
              </a:r>
              <a:r>
                <a:rPr kumimoji="0" lang="en-US" sz="2000" b="0" i="0" u="none" strike="noStrike" kern="1200" cap="none" spc="12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 texts and language develops your ability to think critically and evaluate arguments.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890232" cy="1466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17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89480" y="2538210"/>
            <a:ext cx="7978631" cy="894192"/>
            <a:chOff x="0" y="-321443"/>
            <a:chExt cx="12258081" cy="1788387"/>
          </a:xfrm>
        </p:grpSpPr>
        <p:sp>
          <p:nvSpPr>
            <p:cNvPr id="12" name="TextBox 12"/>
            <p:cNvSpPr txBox="1"/>
            <p:nvPr/>
          </p:nvSpPr>
          <p:spPr>
            <a:xfrm>
              <a:off x="1171619" y="-321443"/>
              <a:ext cx="11086462" cy="12311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2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Career Opportunities: Strong English skills are crucial in nearly every profession, from business to law, media, and education.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90232" cy="1466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17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14246" y="3714410"/>
            <a:ext cx="7937582" cy="923330"/>
            <a:chOff x="-2936098" y="-548933"/>
            <a:chExt cx="14168071" cy="1846663"/>
          </a:xfrm>
        </p:grpSpPr>
        <p:sp>
          <p:nvSpPr>
            <p:cNvPr id="15" name="TextBox 15"/>
            <p:cNvSpPr txBox="1"/>
            <p:nvPr/>
          </p:nvSpPr>
          <p:spPr>
            <a:xfrm>
              <a:off x="-1590064" y="-548933"/>
              <a:ext cx="12822037" cy="1846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2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Academic Success: English Language skills are key to achieving success in many subjects, including writing essays, reports, and exams.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936098" y="0"/>
              <a:ext cx="3826330" cy="7487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17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918893" y="4821626"/>
            <a:ext cx="7866841" cy="1021238"/>
            <a:chOff x="0" y="132102"/>
            <a:chExt cx="9209837" cy="2042477"/>
          </a:xfrm>
        </p:grpSpPr>
        <p:sp>
          <p:nvSpPr>
            <p:cNvPr id="18" name="TextBox 18"/>
            <p:cNvSpPr txBox="1"/>
            <p:nvPr/>
          </p:nvSpPr>
          <p:spPr>
            <a:xfrm>
              <a:off x="877406" y="132102"/>
              <a:ext cx="8332431" cy="1846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12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Personal Empowerment: Being proficient in English helps you understand the world around you, engage with different ideas, and connect with others.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07636"/>
              <a:ext cx="890232" cy="14669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117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05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47B5C28-7E30-0D5E-48CB-18E693FAFA96}"/>
              </a:ext>
            </a:extLst>
          </p:cNvPr>
          <p:cNvSpPr txBox="1"/>
          <p:nvPr/>
        </p:nvSpPr>
        <p:spPr>
          <a:xfrm>
            <a:off x="4566266" y="254937"/>
            <a:ext cx="7509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12" normalizeH="0" baseline="0" noProof="0" dirty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Assistant"/>
                <a:ea typeface="Assistant"/>
                <a:cs typeface="Assistant"/>
                <a:sym typeface="Assistant"/>
              </a:rPr>
              <a:t>Essential Communication Skills: Mastery of language enables you to express ideas clearly and confidently in writing and speaking.</a:t>
            </a:r>
          </a:p>
        </p:txBody>
      </p:sp>
      <p:pic>
        <p:nvPicPr>
          <p:cNvPr id="5" name="Slide 1">
            <a:hlinkClick r:id="" action="ppaction://media"/>
            <a:extLst>
              <a:ext uri="{FF2B5EF4-FFF2-40B4-BE49-F238E27FC236}">
                <a16:creationId xmlns:a16="http://schemas.microsoft.com/office/drawing/2014/main" id="{B24AC2B3-23BA-6D8D-75EE-1BFA43C28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4569" y="919639"/>
            <a:ext cx="5022850" cy="146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8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1" b="1" i="0" u="none" strike="noStrike" kern="1200" cap="none" spc="0" normalizeH="0" baseline="0" noProof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Martel Heavy"/>
                <a:ea typeface="Martel Heavy"/>
                <a:cs typeface="Martel Heavy"/>
                <a:sym typeface="Martel Heavy"/>
              </a:rPr>
              <a:t>Knowledge and Understanding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4568" y="2864061"/>
            <a:ext cx="2511426" cy="3378385"/>
            <a:chOff x="-2" y="9525"/>
            <a:chExt cx="5022852" cy="5120490"/>
          </a:xfrm>
        </p:grpSpPr>
        <p:sp>
          <p:nvSpPr>
            <p:cNvPr id="4" name="TextBox 4"/>
            <p:cNvSpPr txBox="1"/>
            <p:nvPr/>
          </p:nvSpPr>
          <p:spPr>
            <a:xfrm>
              <a:off x="-2" y="2331104"/>
              <a:ext cx="5022850" cy="2798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002" marR="0" lvl="1" indent="-142501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Read and respond to a wide range of texts. Improve knowledge of meaning, structure, language, and form.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19029"/>
              <a:ext cx="5022850" cy="511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33" b="1" i="0" u="none" strike="noStrike" kern="1200" cap="none" spc="117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READING 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5022850" cy="1349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5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66" b="1" i="0" u="none" strike="noStrike" kern="1200" cap="none" spc="233" normalizeH="0" baseline="0" noProof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01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1706" y="2864062"/>
            <a:ext cx="2590007" cy="3388195"/>
            <a:chOff x="-157164" y="9525"/>
            <a:chExt cx="5180014" cy="3988152"/>
          </a:xfrm>
        </p:grpSpPr>
        <p:sp>
          <p:nvSpPr>
            <p:cNvPr id="8" name="TextBox 8"/>
            <p:cNvSpPr txBox="1"/>
            <p:nvPr/>
          </p:nvSpPr>
          <p:spPr>
            <a:xfrm>
              <a:off x="-157164" y="1812477"/>
              <a:ext cx="5022850" cy="2185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002" marR="0" lvl="1" indent="-142501" algn="l" defTabSz="609630" rtl="0" eaLnBrk="1" fontAlgn="auto" latinLnBrk="0" hangingPunct="1">
                <a:lnSpc>
                  <a:spcPts val="184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Write effectively and coherently using appropriate Standard English. Use grammar correctly, and spell and punctuate accurately.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" y="871172"/>
              <a:ext cx="5022850" cy="397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33" b="1" i="0" u="none" strike="noStrike" kern="1200" cap="none" spc="117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WRITING: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5022850" cy="1349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5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66" b="1" i="0" u="none" strike="noStrike" kern="1200" cap="none" spc="233" normalizeH="0" baseline="0" noProof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86006" y="2864062"/>
            <a:ext cx="2511425" cy="2364445"/>
            <a:chOff x="0" y="9525"/>
            <a:chExt cx="5022850" cy="373189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268605"/>
              <a:ext cx="5022850" cy="14728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002" marR="0" lvl="1" indent="-142501" algn="l" defTabSz="609630" rtl="0" eaLnBrk="1" fontAlgn="auto" latinLnBrk="0" hangingPunct="1">
                <a:lnSpc>
                  <a:spcPts val="1847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Discuss, debate, and present ideas confidently and clearly.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165979"/>
              <a:ext cx="5022850" cy="532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33" b="1" i="0" u="none" strike="noStrike" kern="1200" cap="none" spc="117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SPEAKING: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5022850" cy="1349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5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66" b="1" i="0" u="none" strike="noStrike" kern="1200" cap="none" spc="233" normalizeH="0" baseline="0" noProof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03</a:t>
              </a:r>
            </a:p>
          </p:txBody>
        </p:sp>
      </p:grpSp>
      <p:pic>
        <p:nvPicPr>
          <p:cNvPr id="15" name="Slide 2">
            <a:hlinkClick r:id="" action="ppaction://media"/>
            <a:extLst>
              <a:ext uri="{FF2B5EF4-FFF2-40B4-BE49-F238E27FC236}">
                <a16:creationId xmlns:a16="http://schemas.microsoft.com/office/drawing/2014/main" id="{027AB53C-7A16-A2D5-47B0-F5B728C2AC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3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8058" y="3495667"/>
            <a:ext cx="4118761" cy="1919369"/>
            <a:chOff x="0" y="76200"/>
            <a:chExt cx="8237523" cy="1983631"/>
          </a:xfrm>
        </p:grpSpPr>
        <p:sp>
          <p:nvSpPr>
            <p:cNvPr id="3" name="TextBox 3"/>
            <p:cNvSpPr txBox="1"/>
            <p:nvPr/>
          </p:nvSpPr>
          <p:spPr>
            <a:xfrm>
              <a:off x="0" y="787507"/>
              <a:ext cx="8237523" cy="1272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1 hour 45 minutes</a:t>
              </a:r>
            </a:p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50% of GCSE</a:t>
              </a:r>
            </a:p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One fiction extract</a:t>
              </a:r>
            </a:p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Write a description/narrative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76200"/>
              <a:ext cx="8237523" cy="487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100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Paper 1: Explorations in Creative Reading and Writing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31875" y="3537581"/>
            <a:ext cx="4183032" cy="1989700"/>
            <a:chOff x="-475584" y="76200"/>
            <a:chExt cx="8366063" cy="1849354"/>
          </a:xfrm>
        </p:grpSpPr>
        <p:sp>
          <p:nvSpPr>
            <p:cNvPr id="6" name="TextBox 6"/>
            <p:cNvSpPr txBox="1"/>
            <p:nvPr/>
          </p:nvSpPr>
          <p:spPr>
            <a:xfrm>
              <a:off x="0" y="781286"/>
              <a:ext cx="7890477" cy="1144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1 hour 45 minutes</a:t>
              </a:r>
            </a:p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50% of GCSE</a:t>
              </a:r>
            </a:p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000" b="0" i="0" u="none" strike="noStrike" kern="1200" cap="none" spc="19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"/>
                  <a:ea typeface="Assistant"/>
                  <a:cs typeface="Assistant"/>
                  <a:sym typeface="Assistant"/>
                </a:rPr>
                <a:t>Two non-fiction extracts</a:t>
              </a:r>
            </a:p>
            <a:p>
              <a:pPr marL="287879" marR="0" lvl="1" indent="-143940" algn="l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000" spc="19" dirty="0">
                  <a:solidFill>
                    <a:srgbClr val="2A2E30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 non-fiction opinion piece</a:t>
              </a:r>
              <a:endParaRPr kumimoji="0" lang="en-US" sz="2000" b="0" i="0" u="none" strike="noStrike" kern="1200" cap="none" spc="19" normalizeH="0" baseline="0" noProof="0" dirty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75584" y="76200"/>
              <a:ext cx="8366063" cy="396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15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86" normalizeH="0" baseline="0" noProof="0" dirty="0">
                  <a:ln>
                    <a:noFill/>
                  </a:ln>
                  <a:solidFill>
                    <a:srgbClr val="2A2E30"/>
                  </a:solidFill>
                  <a:effectLst/>
                  <a:uLnTx/>
                  <a:uFillTx/>
                  <a:latin typeface="Assistant Semi-Bold"/>
                  <a:ea typeface="Assistant Semi-Bold"/>
                  <a:cs typeface="Assistant Semi-Bold"/>
                  <a:sym typeface="Assistant Semi-Bold"/>
                </a:rPr>
                <a:t>Paper 2: Writers’ Viewpoints and Perspectives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22867" y="1337855"/>
            <a:ext cx="9220200" cy="61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48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3" b="1" i="0" u="none" strike="noStrike" kern="1200" cap="none" spc="0" normalizeH="0" baseline="0" noProof="0" dirty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Martel Heavy"/>
                <a:ea typeface="Martel Heavy"/>
                <a:cs typeface="Martel Heavy"/>
                <a:sym typeface="Martel Heavy"/>
              </a:rPr>
              <a:t>Assessment - Two Exams</a:t>
            </a:r>
          </a:p>
        </p:txBody>
      </p:sp>
      <p:sp>
        <p:nvSpPr>
          <p:cNvPr id="9" name="AutoShape 9"/>
          <p:cNvSpPr/>
          <p:nvPr/>
        </p:nvSpPr>
        <p:spPr>
          <a:xfrm flipH="1" flipV="1">
            <a:off x="1018117" y="3500110"/>
            <a:ext cx="6350" cy="2290973"/>
          </a:xfrm>
          <a:prstGeom prst="line">
            <a:avLst/>
          </a:prstGeom>
          <a:ln w="19050" cap="flat">
            <a:solidFill>
              <a:srgbClr val="2A2E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6604043" y="3500110"/>
            <a:ext cx="0" cy="2290990"/>
          </a:xfrm>
          <a:prstGeom prst="line">
            <a:avLst/>
          </a:prstGeom>
          <a:ln w="19050" cap="flat">
            <a:solidFill>
              <a:srgbClr val="2A2E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Slide 3">
            <a:hlinkClick r:id="" action="ppaction://media"/>
            <a:extLst>
              <a:ext uri="{FF2B5EF4-FFF2-40B4-BE49-F238E27FC236}">
                <a16:creationId xmlns:a16="http://schemas.microsoft.com/office/drawing/2014/main" id="{CEA22796-A21D-70B2-BFD3-3B455EC81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922" y="100356"/>
            <a:ext cx="12004156" cy="6657289"/>
          </a:xfrm>
          <a:prstGeom prst="rect">
            <a:avLst/>
          </a:prstGeom>
          <a:solidFill>
            <a:srgbClr val="D4EDF4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82800" y="624703"/>
            <a:ext cx="8026400" cy="1324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39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54" b="1" i="0" u="none" strike="noStrike" kern="1200" cap="none" spc="0" normalizeH="0" baseline="0" noProof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Martel Heavy"/>
                <a:ea typeface="Martel Heavy"/>
                <a:cs typeface="Martel Heavy"/>
                <a:sym typeface="Martel Heavy"/>
              </a:rPr>
              <a:t>What Doing Well in English Literature Can Lead To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2229" y="2473171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92229" y="2940301"/>
            <a:ext cx="2743799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University Admissions: English Language is a key subject for university entrance, supporting courses in humanities, social sciences, and more.</a:t>
            </a:r>
          </a:p>
        </p:txBody>
      </p:sp>
      <p:sp>
        <p:nvSpPr>
          <p:cNvPr id="6" name="AutoShape 6"/>
          <p:cNvSpPr/>
          <p:nvPr/>
        </p:nvSpPr>
        <p:spPr>
          <a:xfrm>
            <a:off x="1392228" y="2420563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92229" y="4092028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04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2229" y="4554185"/>
            <a:ext cx="274379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Personal Development: A deeper understanding of language can improve critical thinking, creativity, and confidence in expressing ideas.</a:t>
            </a:r>
          </a:p>
        </p:txBody>
      </p:sp>
      <p:sp>
        <p:nvSpPr>
          <p:cNvPr id="9" name="AutoShape 9"/>
          <p:cNvSpPr/>
          <p:nvPr/>
        </p:nvSpPr>
        <p:spPr>
          <a:xfrm>
            <a:off x="1392228" y="4036037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83617" y="2473171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83616" y="2940301"/>
            <a:ext cx="287581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Career Opportunities: Many careers require good English skills, including roles in law, media, teaching, marketing, and business.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683616" y="2420563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83617" y="4092028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05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83617" y="4554185"/>
            <a:ext cx="274379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Global Opportunities: Proficiency in English opens doors internationally, as English is widely used in business, travel, and academia.</a:t>
            </a:r>
          </a:p>
        </p:txBody>
      </p:sp>
      <p:sp>
        <p:nvSpPr>
          <p:cNvPr id="15" name="AutoShape 15"/>
          <p:cNvSpPr/>
          <p:nvPr/>
        </p:nvSpPr>
        <p:spPr>
          <a:xfrm>
            <a:off x="4683616" y="4036037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923959" y="2473171"/>
            <a:ext cx="2743799" cy="36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0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78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23959" y="2940301"/>
            <a:ext cx="274379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45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o Bold"/>
                <a:ea typeface="Arimo Bold"/>
                <a:cs typeface="Arimo Bold"/>
                <a:sym typeface="Arimo Bold"/>
              </a:rPr>
              <a:t>Improved Communication Skills: Strong written and verbal communication abilities are crucial in all areas of life and work.</a:t>
            </a:r>
          </a:p>
        </p:txBody>
      </p:sp>
      <p:sp>
        <p:nvSpPr>
          <p:cNvPr id="18" name="AutoShape 18"/>
          <p:cNvSpPr/>
          <p:nvPr/>
        </p:nvSpPr>
        <p:spPr>
          <a:xfrm>
            <a:off x="7923958" y="2420563"/>
            <a:ext cx="287581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Slide 4">
            <a:hlinkClick r:id="" action="ppaction://media"/>
            <a:extLst>
              <a:ext uri="{FF2B5EF4-FFF2-40B4-BE49-F238E27FC236}">
                <a16:creationId xmlns:a16="http://schemas.microsoft.com/office/drawing/2014/main" id="{B19D8359-F3F4-4282-A1B2-54F1EA26D8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798" y="529049"/>
            <a:ext cx="10972405" cy="5799903"/>
            <a:chOff x="0" y="0"/>
            <a:chExt cx="8277467" cy="43753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7467" cy="4375386"/>
            </a:xfrm>
            <a:custGeom>
              <a:avLst/>
              <a:gdLst/>
              <a:ahLst/>
              <a:cxnLst/>
              <a:rect l="l" t="t" r="r" b="b"/>
              <a:pathLst>
                <a:path w="8277467" h="4375386">
                  <a:moveTo>
                    <a:pt x="0" y="0"/>
                  </a:moveTo>
                  <a:lnTo>
                    <a:pt x="0" y="4375386"/>
                  </a:lnTo>
                  <a:lnTo>
                    <a:pt x="8277467" y="4375386"/>
                  </a:lnTo>
                  <a:lnTo>
                    <a:pt x="8277467" y="0"/>
                  </a:lnTo>
                  <a:lnTo>
                    <a:pt x="0" y="0"/>
                  </a:lnTo>
                  <a:close/>
                  <a:moveTo>
                    <a:pt x="8216507" y="4314426"/>
                  </a:moveTo>
                  <a:lnTo>
                    <a:pt x="59690" y="4314426"/>
                  </a:lnTo>
                  <a:lnTo>
                    <a:pt x="59690" y="59690"/>
                  </a:lnTo>
                  <a:lnTo>
                    <a:pt x="8216507" y="59690"/>
                  </a:lnTo>
                  <a:lnTo>
                    <a:pt x="8216507" y="4314426"/>
                  </a:lnTo>
                  <a:close/>
                </a:path>
              </a:pathLst>
            </a:custGeom>
            <a:solidFill>
              <a:srgbClr val="2A2E30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492385" y="1891328"/>
            <a:ext cx="5207231" cy="2155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1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11" b="1" i="0" u="none" strike="noStrike" kern="1200" cap="none" spc="0" normalizeH="0" baseline="0" noProof="0" dirty="0">
                <a:ln>
                  <a:noFill/>
                </a:ln>
                <a:solidFill>
                  <a:srgbClr val="2A2E30"/>
                </a:solidFill>
                <a:effectLst/>
                <a:uLnTx/>
                <a:uFillTx/>
                <a:latin typeface="Martel Heavy"/>
                <a:ea typeface="Martel Heavy"/>
                <a:cs typeface="Martel Heavy"/>
                <a:sym typeface="Martel Heavy"/>
              </a:rPr>
              <a:t>"The limits of my language mean the limits of my world."— Ludwig Wittgenstein</a:t>
            </a:r>
          </a:p>
        </p:txBody>
      </p:sp>
      <p:pic>
        <p:nvPicPr>
          <p:cNvPr id="5" name="Slide 5">
            <a:hlinkClick r:id="" action="ppaction://media"/>
            <a:extLst>
              <a:ext uri="{FF2B5EF4-FFF2-40B4-BE49-F238E27FC236}">
                <a16:creationId xmlns:a16="http://schemas.microsoft.com/office/drawing/2014/main" id="{31918B10-6489-6287-CE98-97F27C88B6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418A8E1E4204DA8C87CA85BDD1290" ma:contentTypeVersion="17" ma:contentTypeDescription="Create a new document." ma:contentTypeScope="" ma:versionID="f1d41f88b6a25b014fcdd56b3b7aa12d">
  <xsd:schema xmlns:xsd="http://www.w3.org/2001/XMLSchema" xmlns:xs="http://www.w3.org/2001/XMLSchema" xmlns:p="http://schemas.microsoft.com/office/2006/metadata/properties" xmlns:ns2="ef6311e7-f71d-44ba-9264-dde7a993e387" xmlns:ns3="6d117302-bf02-4d4e-86ed-3db594236075" targetNamespace="http://schemas.microsoft.com/office/2006/metadata/properties" ma:root="true" ma:fieldsID="1fea0adc068c7d1b214b85b261253c48" ns2:_="" ns3:_="">
    <xsd:import namespace="ef6311e7-f71d-44ba-9264-dde7a993e387"/>
    <xsd:import namespace="6d117302-bf02-4d4e-86ed-3db5942360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311e7-f71d-44ba-9264-dde7a993e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192491-0356-4cac-a64e-e6bdc7f07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17302-bf02-4d4e-86ed-3db5942360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c4e7c17-6680-43f3-b589-2d09d179ddeb}" ma:internalName="TaxCatchAll" ma:showField="CatchAllData" ma:web="6d117302-bf02-4d4e-86ed-3db5942360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6311e7-f71d-44ba-9264-dde7a993e387">
      <Terms xmlns="http://schemas.microsoft.com/office/infopath/2007/PartnerControls"/>
    </lcf76f155ced4ddcb4097134ff3c332f>
    <TaxCatchAll xmlns="6d117302-bf02-4d4e-86ed-3db594236075" xsi:nil="true"/>
    <SharedWithUsers xmlns="6d117302-bf02-4d4e-86ed-3db59423607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95C880-B396-4711-B3A6-E0D20F54F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311e7-f71d-44ba-9264-dde7a993e387"/>
    <ds:schemaRef ds:uri="6d117302-bf02-4d4e-86ed-3db594236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2EB9C2-D972-4214-8C2B-4363FF39E5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E56A15-717A-49CC-BE36-E57C1B7FD4DC}">
  <ds:schemaRefs>
    <ds:schemaRef ds:uri="http://www.w3.org/XML/1998/namespace"/>
    <ds:schemaRef ds:uri="6d117302-bf02-4d4e-86ed-3db594236075"/>
    <ds:schemaRef ds:uri="http://schemas.microsoft.com/office/infopath/2007/PartnerControls"/>
    <ds:schemaRef ds:uri="http://purl.org/dc/dcmitype/"/>
    <ds:schemaRef ds:uri="ef6311e7-f71d-44ba-9264-dde7a993e387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50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Arimo Bold</vt:lpstr>
      <vt:lpstr>Assistant</vt:lpstr>
      <vt:lpstr>Assistant Semi-Bold</vt:lpstr>
      <vt:lpstr>Calibri</vt:lpstr>
      <vt:lpstr>Martel Heavy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Riordan J</dc:creator>
  <cp:lastModifiedBy>Adams Z</cp:lastModifiedBy>
  <cp:revision>26</cp:revision>
  <dcterms:created xsi:type="dcterms:W3CDTF">2021-01-19T09:07:16Z</dcterms:created>
  <dcterms:modified xsi:type="dcterms:W3CDTF">2025-01-15T13:54:13Z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0x01010040E418A8E1E4204DA8C87CA85BDD1290</vt:lpwstr>
  </property>
  <property fmtid="{D5CDD505-2E9C-101B-9397-08002B2CF9AE}" pid="3" name="Order">
    <vt:lpwstr>488000.000000000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